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7" r:id="rId11"/>
    <p:sldId id="264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56262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611381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50629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86163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4050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668999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468484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72816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78880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420348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81650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2C958-763E-E040-8EC9-97C52F2CE171}" type="datetimeFigureOut">
              <a:rPr lang="en-NP" smtClean="0"/>
              <a:t>17/03/2023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AAEFA-AE9D-FE4F-AA15-6F197725C2FA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80374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549A37-8C28-77AB-18B0-436D6A5F6DA4}"/>
              </a:ext>
            </a:extLst>
          </p:cNvPr>
          <p:cNvSpPr txBox="1"/>
          <p:nvPr/>
        </p:nvSpPr>
        <p:spPr>
          <a:xfrm>
            <a:off x="1739591" y="2380554"/>
            <a:ext cx="7471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GOOD MORNING !!!!!!</a:t>
            </a:r>
          </a:p>
        </p:txBody>
      </p:sp>
      <p:pic>
        <p:nvPicPr>
          <p:cNvPr id="6" name="Graphic 5" descr="Funny face with solid fill with solid fill">
            <a:extLst>
              <a:ext uri="{FF2B5EF4-FFF2-40B4-BE49-F238E27FC236}">
                <a16:creationId xmlns:a16="http://schemas.microsoft.com/office/drawing/2014/main" id="{631EC66E-6CD7-7B79-6D50-44C2E2603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1790" y="2297151"/>
            <a:ext cx="914400" cy="914400"/>
          </a:xfrm>
          <a:prstGeom prst="rect">
            <a:avLst/>
          </a:prstGeom>
        </p:spPr>
      </p:pic>
      <p:pic>
        <p:nvPicPr>
          <p:cNvPr id="7" name="Graphic 6" descr="Funny face with solid fill with solid fill">
            <a:extLst>
              <a:ext uri="{FF2B5EF4-FFF2-40B4-BE49-F238E27FC236}">
                <a16:creationId xmlns:a16="http://schemas.microsoft.com/office/drawing/2014/main" id="{8C137784-9853-7909-BC3D-058260C86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6213" y="23805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7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E78F8-C513-4543-A4EE-ABF64239C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62710"/>
            <a:ext cx="5347416" cy="2907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A86FF-A90E-4B86-B954-D9E59A3E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22" y="3128987"/>
            <a:ext cx="5347416" cy="3171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B3329-5034-E456-DAC4-FBED9C13A50C}"/>
              </a:ext>
            </a:extLst>
          </p:cNvPr>
          <p:cNvSpPr txBox="1"/>
          <p:nvPr/>
        </p:nvSpPr>
        <p:spPr>
          <a:xfrm>
            <a:off x="6601522" y="1594624"/>
            <a:ext cx="4237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in education system</a:t>
            </a:r>
          </a:p>
        </p:txBody>
      </p:sp>
    </p:spTree>
    <p:extLst>
      <p:ext uri="{BB962C8B-B14F-4D97-AF65-F5344CB8AC3E}">
        <p14:creationId xmlns:p14="http://schemas.microsoft.com/office/powerpoint/2010/main" val="141633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0EF1C-5D1B-3C3E-F529-93E56A2B3183}"/>
              </a:ext>
            </a:extLst>
          </p:cNvPr>
          <p:cNvSpPr txBox="1"/>
          <p:nvPr/>
        </p:nvSpPr>
        <p:spPr>
          <a:xfrm>
            <a:off x="3380678" y="256479"/>
            <a:ext cx="543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EDUCATION MAFIA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D9755-8CEA-BB82-FF7B-7FB17A220BF1}"/>
              </a:ext>
            </a:extLst>
          </p:cNvPr>
          <p:cNvSpPr txBox="1"/>
          <p:nvPr/>
        </p:nvSpPr>
        <p:spPr>
          <a:xfrm>
            <a:off x="947854" y="1828800"/>
            <a:ext cx="71925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 </a:t>
            </a:r>
          </a:p>
          <a:p>
            <a:pPr marL="342900" indent="-342900">
              <a:buAutoNum type="arabicPeriod"/>
            </a:pPr>
            <a:r>
              <a:rPr lang="en-NP" dirty="0"/>
              <a:t>Dominance of Private Sectors.</a:t>
            </a:r>
          </a:p>
          <a:p>
            <a:pPr marL="342900" indent="-342900">
              <a:buAutoNum type="arabicPeriod"/>
            </a:pPr>
            <a:r>
              <a:rPr lang="en-NP" dirty="0"/>
              <a:t>Expensive fee.</a:t>
            </a:r>
          </a:p>
          <a:p>
            <a:pPr marL="342900" indent="-342900">
              <a:buAutoNum type="arabicPeriod"/>
            </a:pPr>
            <a:r>
              <a:rPr lang="en-NP" dirty="0"/>
              <a:t>Academic Jail.</a:t>
            </a:r>
          </a:p>
          <a:p>
            <a:pPr marL="342900" indent="-342900">
              <a:buAutoNum type="arabicPeriod"/>
            </a:pPr>
            <a:r>
              <a:rPr lang="en-NP" dirty="0"/>
              <a:t>Good education is expensive.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CF5A84-460B-1693-F2C9-48389FC4EE5D}"/>
              </a:ext>
            </a:extLst>
          </p:cNvPr>
          <p:cNvSpPr/>
          <p:nvPr/>
        </p:nvSpPr>
        <p:spPr>
          <a:xfrm>
            <a:off x="4992029" y="3306128"/>
            <a:ext cx="3468029" cy="3468029"/>
          </a:xfrm>
          <a:prstGeom prst="ellipse">
            <a:avLst/>
          </a:prstGeom>
          <a:blipFill dpi="0" rotWithShape="1">
            <a:blip r:embed="rId2">
              <a:alphaModFix amt="91562"/>
            </a:blip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5C2D9D-E17C-8D3D-CEF2-E8ADCF5F119C}"/>
              </a:ext>
            </a:extLst>
          </p:cNvPr>
          <p:cNvSpPr/>
          <p:nvPr/>
        </p:nvSpPr>
        <p:spPr>
          <a:xfrm>
            <a:off x="8140390" y="1360239"/>
            <a:ext cx="3468029" cy="3468029"/>
          </a:xfrm>
          <a:prstGeom prst="ellipse">
            <a:avLst/>
          </a:prstGeom>
          <a:blipFill dpi="0" rotWithShape="1">
            <a:blip r:embed="rId3">
              <a:alphaModFix amt="91562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87034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0EF1C-5D1B-3C3E-F529-93E56A2B3183}"/>
              </a:ext>
            </a:extLst>
          </p:cNvPr>
          <p:cNvSpPr txBox="1"/>
          <p:nvPr/>
        </p:nvSpPr>
        <p:spPr>
          <a:xfrm>
            <a:off x="3736266" y="590004"/>
            <a:ext cx="543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14640F-C07C-87F8-D563-0E6011262C9A}"/>
              </a:ext>
            </a:extLst>
          </p:cNvPr>
          <p:cNvSpPr txBox="1"/>
          <p:nvPr/>
        </p:nvSpPr>
        <p:spPr>
          <a:xfrm>
            <a:off x="1144858" y="1755040"/>
            <a:ext cx="99022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 I</a:t>
            </a:r>
            <a:r>
              <a:rPr lang="en-N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don’t want the nation of thinkers,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N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 the nation of workers..”  --- John D. Rockefeller </a:t>
            </a:r>
          </a:p>
          <a:p>
            <a:pPr algn="just"/>
            <a:endParaRPr lang="en-N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NP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is the right of the every individual but it feels like burden due to dark side of the education system.</a:t>
            </a:r>
          </a:p>
          <a:p>
            <a:pPr algn="just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learn about different rights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right to entertainment, and to speech through a text from a secondary level but many institutions prohibit the same right from their students.</a:t>
            </a:r>
          </a:p>
          <a:p>
            <a:pPr algn="just"/>
            <a:endParaRPr lang="en-NP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5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42C5A5-26E9-4F42-24F8-D1012699F43B}"/>
              </a:ext>
            </a:extLst>
          </p:cNvPr>
          <p:cNvSpPr txBox="1"/>
          <p:nvPr/>
        </p:nvSpPr>
        <p:spPr>
          <a:xfrm>
            <a:off x="939282" y="4926565"/>
            <a:ext cx="75546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NP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</a:t>
            </a:r>
            <a:r>
              <a:rPr lang="en-NP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en-NP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endParaRPr lang="en-NP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C101FB-7BDF-83D6-2991-09423D2002B2}"/>
              </a:ext>
            </a:extLst>
          </p:cNvPr>
          <p:cNvSpPr txBox="1"/>
          <p:nvPr/>
        </p:nvSpPr>
        <p:spPr>
          <a:xfrm>
            <a:off x="8292868" y="4803455"/>
            <a:ext cx="3899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Hope?</a:t>
            </a:r>
            <a:endParaRPr lang="en-NP" sz="9600" dirty="0"/>
          </a:p>
        </p:txBody>
      </p:sp>
    </p:spTree>
    <p:extLst>
      <p:ext uri="{BB962C8B-B14F-4D97-AF65-F5344CB8AC3E}">
        <p14:creationId xmlns:p14="http://schemas.microsoft.com/office/powerpoint/2010/main" val="114185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repeatCount="0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1B58E0-D738-2026-BA14-1C46157F61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/>
          </a:p>
          <a:p>
            <a:pPr algn="ctr"/>
            <a:endParaRPr lang="en-NP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9083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501424-3F63-1C19-9120-808A7BC41B98}"/>
              </a:ext>
            </a:extLst>
          </p:cNvPr>
          <p:cNvSpPr txBox="1"/>
          <p:nvPr/>
        </p:nvSpPr>
        <p:spPr>
          <a:xfrm>
            <a:off x="6503025" y="5993027"/>
            <a:ext cx="604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System In Nepal…………….!!</a:t>
            </a:r>
          </a:p>
        </p:txBody>
      </p:sp>
    </p:spTree>
    <p:extLst>
      <p:ext uri="{BB962C8B-B14F-4D97-AF65-F5344CB8AC3E}">
        <p14:creationId xmlns:p14="http://schemas.microsoft.com/office/powerpoint/2010/main" val="29783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949B83-93CA-5345-3209-72CE7C89B49A}"/>
              </a:ext>
            </a:extLst>
          </p:cNvPr>
          <p:cNvSpPr txBox="1"/>
          <p:nvPr/>
        </p:nvSpPr>
        <p:spPr>
          <a:xfrm>
            <a:off x="574264" y="843677"/>
            <a:ext cx="87115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Table of Contents : -</a:t>
            </a:r>
          </a:p>
          <a:p>
            <a:endParaRPr lang="en-N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N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AutoNum type="arabicPeriod"/>
            </a:pPr>
            <a:r>
              <a:rPr lang="en-NP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Side</a:t>
            </a:r>
          </a:p>
          <a:p>
            <a:pPr marL="342900" indent="-342900">
              <a:buAutoNum type="arabicPeriod"/>
            </a:pPr>
            <a:r>
              <a:rPr lang="en-NP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in Mental Health</a:t>
            </a:r>
          </a:p>
          <a:p>
            <a:pPr marL="342900" indent="-342900">
              <a:buAutoNum type="arabicPeriod"/>
            </a:pPr>
            <a:r>
              <a:rPr lang="en-NP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Mafia</a:t>
            </a:r>
          </a:p>
          <a:p>
            <a:pPr marL="342900" indent="-342900">
              <a:buAutoNum type="arabicPeriod"/>
            </a:pPr>
            <a:r>
              <a:rPr lang="en-NP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Education Mafia</a:t>
            </a:r>
          </a:p>
          <a:p>
            <a:pPr marL="342900" indent="-342900">
              <a:buAutoNum type="arabicPeriod"/>
            </a:pPr>
            <a:r>
              <a:rPr lang="en-N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557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0EF1C-5D1B-3C3E-F529-93E56A2B3183}"/>
              </a:ext>
            </a:extLst>
          </p:cNvPr>
          <p:cNvSpPr txBox="1"/>
          <p:nvPr/>
        </p:nvSpPr>
        <p:spPr>
          <a:xfrm>
            <a:off x="1239644" y="758283"/>
            <a:ext cx="97127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					</a:t>
            </a:r>
            <a:r>
              <a:rPr lang="en-N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:</a:t>
            </a:r>
          </a:p>
          <a:p>
            <a:endParaRPr lang="en-N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P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first school of Nepal is Durbar High School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was established in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B.S 1910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first private school of Nepal is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Adarsha Vidya Mandir(AVM) in B.S 1966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Till then only Royal family were allowed to get education but AVM school was opened to provide education to common people.</a:t>
            </a:r>
            <a:endParaRPr lang="en-N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3CA2B-2851-24C3-E606-3F78B46A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44" y="2767755"/>
            <a:ext cx="4936273" cy="2970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0431C-D7BD-FDB5-931D-1AF981842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546" y="2794509"/>
            <a:ext cx="3133493" cy="2862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A8CBD-12A2-0F17-4268-4DF9AC4943BC}"/>
              </a:ext>
            </a:extLst>
          </p:cNvPr>
          <p:cNvSpPr txBox="1"/>
          <p:nvPr/>
        </p:nvSpPr>
        <p:spPr>
          <a:xfrm>
            <a:off x="2096430" y="5901176"/>
            <a:ext cx="296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F</a:t>
            </a:r>
            <a:r>
              <a:rPr lang="en-N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ig. First Private School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E4077-C78C-1931-9E00-E3991E2DE942}"/>
              </a:ext>
            </a:extLst>
          </p:cNvPr>
          <p:cNvSpPr txBox="1"/>
          <p:nvPr/>
        </p:nvSpPr>
        <p:spPr>
          <a:xfrm>
            <a:off x="7493619" y="5684788"/>
            <a:ext cx="2787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First School Bus</a:t>
            </a:r>
          </a:p>
        </p:txBody>
      </p:sp>
    </p:spTree>
    <p:extLst>
      <p:ext uri="{BB962C8B-B14F-4D97-AF65-F5344CB8AC3E}">
        <p14:creationId xmlns:p14="http://schemas.microsoft.com/office/powerpoint/2010/main" val="2009334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0EF1C-5D1B-3C3E-F529-93E56A2B3183}"/>
              </a:ext>
            </a:extLst>
          </p:cNvPr>
          <p:cNvSpPr txBox="1"/>
          <p:nvPr/>
        </p:nvSpPr>
        <p:spPr>
          <a:xfrm>
            <a:off x="1388326" y="758283"/>
            <a:ext cx="981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DARK SIDE :</a:t>
            </a:r>
            <a:endParaRPr lang="en-NP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FA1986-18ED-E4E2-1079-D1E770C7C4B9}"/>
              </a:ext>
            </a:extLst>
          </p:cNvPr>
          <p:cNvSpPr txBox="1"/>
          <p:nvPr/>
        </p:nvSpPr>
        <p:spPr>
          <a:xfrm>
            <a:off x="914398" y="1616926"/>
            <a:ext cx="1076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education system in Nepal is plagued by a number of issues that have hindered its growth and development. These issues include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lack of resources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lack of funding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 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lack of infrastructure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Specially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the lack of a well-developed curriculum and the lack of skilled teachers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contributed to the problems in the education system in Nepal. This has led to a large number of students dropping out of school and not receiving the education.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lack of resources, funding, and infrastructure has also led to a lack of quality education in Nepal. Many students are not receiving the quality education they need to become successful in life. This has led to a lack of job opportunities for students who have graduated from the education system in Nepal. Additionally, the lack of quality education has resulted in a lack of social and economic development in Nepal. This has resulted in a large number of people living in poverty and not being able to access the resources they need to improve their lives.</a:t>
            </a:r>
          </a:p>
          <a:p>
            <a:pPr algn="just"/>
            <a:endParaRPr lang="en-N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118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0EF1C-5D1B-3C3E-F529-93E56A2B3183}"/>
              </a:ext>
            </a:extLst>
          </p:cNvPr>
          <p:cNvSpPr txBox="1"/>
          <p:nvPr/>
        </p:nvSpPr>
        <p:spPr>
          <a:xfrm>
            <a:off x="4415882" y="759388"/>
            <a:ext cx="543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IN MENTAL HEALTH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639D7A-EDD9-62C2-93C8-9DE7A6D41D03}"/>
              </a:ext>
            </a:extLst>
          </p:cNvPr>
          <p:cNvSpPr/>
          <p:nvPr/>
        </p:nvSpPr>
        <p:spPr>
          <a:xfrm>
            <a:off x="880945" y="1393899"/>
            <a:ext cx="3081455" cy="240866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ABFEE0-8584-F456-4216-FFDAF3769615}"/>
              </a:ext>
            </a:extLst>
          </p:cNvPr>
          <p:cNvSpPr/>
          <p:nvPr/>
        </p:nvSpPr>
        <p:spPr>
          <a:xfrm>
            <a:off x="4832195" y="1393899"/>
            <a:ext cx="2940206" cy="240866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0837D-0826-7045-9C7D-673B9A8F1F2B}"/>
              </a:ext>
            </a:extLst>
          </p:cNvPr>
          <p:cNvSpPr txBox="1"/>
          <p:nvPr/>
        </p:nvSpPr>
        <p:spPr>
          <a:xfrm>
            <a:off x="1139282" y="4065722"/>
            <a:ext cx="24569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endParaRPr lang="en-NP" i="0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Low"/>
            <a:r>
              <a:rPr lang="en-US" i="0" dirty="0">
                <a:solidFill>
                  <a:schemeClr val="bg2"/>
                </a:solidFill>
                <a:effectLst/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Students take to the streets demanding justice for </a:t>
            </a:r>
            <a:r>
              <a:rPr lang="en-US" i="0" dirty="0" err="1">
                <a:solidFill>
                  <a:schemeClr val="bg2"/>
                </a:solidFill>
                <a:effectLst/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Sadiksha</a:t>
            </a:r>
            <a:r>
              <a:rPr lang="en-US" i="0" dirty="0">
                <a:solidFill>
                  <a:schemeClr val="bg2"/>
                </a:solidFill>
                <a:effectLst/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Chaudhary.</a:t>
            </a:r>
          </a:p>
          <a:p>
            <a:pPr algn="justLow"/>
            <a:endParaRPr lang="en-NP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1AA0C-534C-5F5F-4C7E-1BBED8D5353F}"/>
              </a:ext>
            </a:extLst>
          </p:cNvPr>
          <p:cNvSpPr/>
          <p:nvPr/>
        </p:nvSpPr>
        <p:spPr>
          <a:xfrm>
            <a:off x="8798313" y="1393899"/>
            <a:ext cx="2940206" cy="240866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AE346-9618-8567-F57D-7207EFE187AB}"/>
              </a:ext>
            </a:extLst>
          </p:cNvPr>
          <p:cNvSpPr txBox="1"/>
          <p:nvPr/>
        </p:nvSpPr>
        <p:spPr>
          <a:xfrm>
            <a:off x="4832195" y="4148254"/>
            <a:ext cx="2940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NP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 students studing at ninth grade in Pathshala Nepal, jumped form sixth floor of under construction building still in the school dress.</a:t>
            </a:r>
          </a:p>
          <a:p>
            <a:pPr algn="just"/>
            <a:r>
              <a:rPr lang="en-NP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sucide note they mention that they did met their parent expectation.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52607-7718-0978-023A-C7A9916DE9B5}"/>
              </a:ext>
            </a:extLst>
          </p:cNvPr>
          <p:cNvSpPr txBox="1"/>
          <p:nvPr/>
        </p:nvSpPr>
        <p:spPr>
          <a:xfrm>
            <a:off x="8798313" y="4148254"/>
            <a:ext cx="306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>
                <a:solidFill>
                  <a:schemeClr val="bg2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See result </a:t>
            </a:r>
            <a:r>
              <a:rPr lang="en-US" b="0" i="0" dirty="0">
                <a:solidFill>
                  <a:schemeClr val="bg2"/>
                </a:solidFill>
                <a:effectLst/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negligence..</a:t>
            </a:r>
          </a:p>
          <a:p>
            <a:r>
              <a:rPr lang="en-US" b="0" i="0" dirty="0">
                <a:solidFill>
                  <a:schemeClr val="bg2"/>
                </a:solidFill>
                <a:effectLst/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NP" dirty="0">
              <a:solidFill>
                <a:schemeClr val="bg2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801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9A53A-5FEF-74E9-308A-ACB23D77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512" y="-78059"/>
            <a:ext cx="12433610" cy="7069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4039D-696D-A876-A8E4-EE82A4FF5AA8}"/>
              </a:ext>
            </a:extLst>
          </p:cNvPr>
          <p:cNvSpPr txBox="1"/>
          <p:nvPr/>
        </p:nvSpPr>
        <p:spPr>
          <a:xfrm>
            <a:off x="7872760" y="2074127"/>
            <a:ext cx="36464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Nepal Police’s data of the past five fiscal years, the number of suicides among minors has been escalating. There were a total of 255, 459, 661, 764, and 709 suicides among minors in the fiscal years 2017/18, 2018/19, 2019/20, 2020/21, and 2021/22 respectively.</a:t>
            </a:r>
            <a:endParaRPr lang="en-NP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17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0EF1C-5D1B-3C3E-F529-93E56A2B3183}"/>
              </a:ext>
            </a:extLst>
          </p:cNvPr>
          <p:cNvSpPr txBox="1"/>
          <p:nvPr/>
        </p:nvSpPr>
        <p:spPr>
          <a:xfrm>
            <a:off x="5036634" y="289932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MAFIA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4A2A9-D7FD-8C1C-701D-FF588C53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60" y="1371599"/>
            <a:ext cx="5348140" cy="3401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6E4996-1878-EA7C-649A-DAAF48371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397" y="1594624"/>
            <a:ext cx="5212950" cy="2769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E5433C-3CA5-F29C-3177-D0638B5E3C13}"/>
              </a:ext>
            </a:extLst>
          </p:cNvPr>
          <p:cNvSpPr txBox="1"/>
          <p:nvPr/>
        </p:nvSpPr>
        <p:spPr>
          <a:xfrm>
            <a:off x="646771" y="5207306"/>
            <a:ext cx="11075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SCHOOL</a:t>
            </a:r>
            <a:r>
              <a:rPr lang="en-N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NP" sz="1400" b="0" i="0" dirty="0">
                <a:effectLst/>
                <a:latin typeface="Google Sans"/>
              </a:rPr>
              <a:t>26,454</a:t>
            </a:r>
            <a:r>
              <a:rPr lang="en-NP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N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NP" sz="6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V/S</a:t>
            </a:r>
            <a:r>
              <a:rPr lang="en-NP" sz="4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		</a:t>
            </a:r>
            <a:r>
              <a:rPr lang="en-NP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SCHOOL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NP" sz="1600" b="0" i="0" dirty="0">
                <a:effectLst/>
                <a:latin typeface="Google Sans"/>
              </a:rPr>
              <a:t>6,760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NP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6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548</Words>
  <Application>Microsoft Macintosh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Apple Chancery</vt:lpstr>
      <vt:lpstr>Arial</vt:lpstr>
      <vt:lpstr>Calibri</vt:lpstr>
      <vt:lpstr>Calibri Light</vt:lpstr>
      <vt:lpstr>Google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ANJAN SHRESTHA</dc:creator>
  <cp:lastModifiedBy>ANJAN SHRESTHA</cp:lastModifiedBy>
  <cp:revision>27</cp:revision>
  <dcterms:created xsi:type="dcterms:W3CDTF">2023-03-16T20:31:20Z</dcterms:created>
  <dcterms:modified xsi:type="dcterms:W3CDTF">2023-03-17T04:21:32Z</dcterms:modified>
</cp:coreProperties>
</file>